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0" saveSubsetFonts="1">
  <p:sldMasterIdLst>
    <p:sldMasterId id="2147483648" r:id="rId1"/>
  </p:sldMasterIdLst>
  <p:notesMasterIdLst>
    <p:notesMasterId r:id="rId35"/>
  </p:notesMasterIdLst>
  <p:sldIdLst>
    <p:sldId id="256" r:id="rId2"/>
    <p:sldId id="272" r:id="rId3"/>
    <p:sldId id="270" r:id="rId4"/>
    <p:sldId id="275" r:id="rId5"/>
    <p:sldId id="292" r:id="rId6"/>
    <p:sldId id="293" r:id="rId7"/>
    <p:sldId id="294" r:id="rId8"/>
    <p:sldId id="295" r:id="rId9"/>
    <p:sldId id="273" r:id="rId10"/>
    <p:sldId id="309" r:id="rId11"/>
    <p:sldId id="281" r:id="rId12"/>
    <p:sldId id="283" r:id="rId13"/>
    <p:sldId id="285" r:id="rId14"/>
    <p:sldId id="286" r:id="rId15"/>
    <p:sldId id="303" r:id="rId16"/>
    <p:sldId id="304" r:id="rId17"/>
    <p:sldId id="305" r:id="rId18"/>
    <p:sldId id="306" r:id="rId19"/>
    <p:sldId id="307" r:id="rId20"/>
    <p:sldId id="308" r:id="rId21"/>
    <p:sldId id="274" r:id="rId22"/>
    <p:sldId id="279" r:id="rId23"/>
    <p:sldId id="277" r:id="rId24"/>
    <p:sldId id="296" r:id="rId25"/>
    <p:sldId id="297" r:id="rId26"/>
    <p:sldId id="288" r:id="rId27"/>
    <p:sldId id="299" r:id="rId28"/>
    <p:sldId id="300" r:id="rId29"/>
    <p:sldId id="302" r:id="rId30"/>
    <p:sldId id="280" r:id="rId31"/>
    <p:sldId id="301" r:id="rId32"/>
    <p:sldId id="271" r:id="rId33"/>
    <p:sldId id="310" r:id="rId34"/>
  </p:sldIdLst>
  <p:sldSz cx="9144000" cy="6858000" type="screen4x3"/>
  <p:notesSz cx="9144000" cy="6858000"/>
  <p:defaultTextStyle>
    <a:lvl1pPr marL="0" indent="0" algn="l" rtl="0" fontAlgn="base" latinLnBrk="1">
      <a:lnSpc>
        <a:spcPct val="100000"/>
      </a:lnSpc>
      <a:spcBef>
        <a:spcPct val="0"/>
      </a:spcBef>
      <a:spcAft>
        <a:spcPct val="0"/>
      </a:spcAft>
      <a:buFont typeface="Calibri" pitchFamily="34" charset="0"/>
      <a:buNone/>
      <a:defRPr sz="1800" b="0" i="0" u="none" baseline="0">
        <a:solidFill>
          <a:schemeClr val="dk1"/>
        </a:solidFill>
        <a:latin typeface="Calibri" pitchFamily="34" charset="0"/>
        <a:sym typeface="Arial" pitchFamily="34" charset="0"/>
      </a:defRPr>
    </a:lvl1pPr>
    <a:lvl2pPr marL="457200" indent="0" algn="l" rtl="0" fontAlgn="base" latinLnBrk="1">
      <a:lnSpc>
        <a:spcPct val="100000"/>
      </a:lnSpc>
      <a:spcBef>
        <a:spcPct val="0"/>
      </a:spcBef>
      <a:spcAft>
        <a:spcPct val="0"/>
      </a:spcAft>
      <a:buFont typeface="Calibri" pitchFamily="34" charset="0"/>
      <a:buNone/>
      <a:defRPr sz="1800" b="0" i="0" u="none" baseline="0">
        <a:solidFill>
          <a:schemeClr val="dk1"/>
        </a:solidFill>
        <a:latin typeface="Calibri" pitchFamily="34" charset="0"/>
        <a:sym typeface="Arial" pitchFamily="34" charset="0"/>
      </a:defRPr>
    </a:lvl2pPr>
    <a:lvl3pPr marL="914400" indent="0" algn="l" rtl="0" fontAlgn="base" latinLnBrk="1">
      <a:lnSpc>
        <a:spcPct val="100000"/>
      </a:lnSpc>
      <a:spcBef>
        <a:spcPct val="0"/>
      </a:spcBef>
      <a:spcAft>
        <a:spcPct val="0"/>
      </a:spcAft>
      <a:buFont typeface="Calibri" pitchFamily="34" charset="0"/>
      <a:buNone/>
      <a:defRPr sz="1800" b="0" i="0" u="none" baseline="0">
        <a:solidFill>
          <a:schemeClr val="dk1"/>
        </a:solidFill>
        <a:latin typeface="Calibri" pitchFamily="34" charset="0"/>
        <a:sym typeface="Arial" pitchFamily="34" charset="0"/>
      </a:defRPr>
    </a:lvl3pPr>
    <a:lvl4pPr marL="1371600" indent="0" algn="l" rtl="0" fontAlgn="base" latinLnBrk="1">
      <a:lnSpc>
        <a:spcPct val="100000"/>
      </a:lnSpc>
      <a:spcBef>
        <a:spcPct val="0"/>
      </a:spcBef>
      <a:spcAft>
        <a:spcPct val="0"/>
      </a:spcAft>
      <a:buFont typeface="Calibri" pitchFamily="34" charset="0"/>
      <a:buNone/>
      <a:defRPr sz="1800" b="0" i="0" u="none" baseline="0">
        <a:solidFill>
          <a:schemeClr val="dk1"/>
        </a:solidFill>
        <a:latin typeface="Calibri" pitchFamily="34" charset="0"/>
        <a:sym typeface="Arial" pitchFamily="34" charset="0"/>
      </a:defRPr>
    </a:lvl4pPr>
    <a:lvl5pPr marL="1828800" indent="0" algn="l" rtl="0" fontAlgn="base" latinLnBrk="1">
      <a:lnSpc>
        <a:spcPct val="100000"/>
      </a:lnSpc>
      <a:spcBef>
        <a:spcPct val="0"/>
      </a:spcBef>
      <a:spcAft>
        <a:spcPct val="0"/>
      </a:spcAft>
      <a:buFont typeface="Calibri" pitchFamily="34" charset="0"/>
      <a:buNone/>
      <a:defRPr sz="1800" b="0" i="0" u="none" baseline="0">
        <a:solidFill>
          <a:schemeClr val="dk1"/>
        </a:solidFill>
        <a:latin typeface="Calibri" pitchFamily="34" charset="0"/>
        <a:sym typeface="Arial" pitchFamily="34" charset="0"/>
      </a:defRPr>
    </a:lvl5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>
      <p:cViewPr>
        <p:scale>
          <a:sx n="77" d="100"/>
          <a:sy n="77" d="100"/>
        </p:scale>
        <p:origin x="1757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gy Upadhyay" userId="ed48452e124d18fb" providerId="LiveId" clId="{F87A3614-B590-4A95-802D-D43235444BF7}"/>
    <pc:docChg chg="custSel modSld">
      <pc:chgData name="Pragy Upadhyay" userId="ed48452e124d18fb" providerId="LiveId" clId="{F87A3614-B590-4A95-802D-D43235444BF7}" dt="2024-11-21T17:53:20.252" v="47" actId="20577"/>
      <pc:docMkLst>
        <pc:docMk/>
      </pc:docMkLst>
      <pc:sldChg chg="modSp mod">
        <pc:chgData name="Pragy Upadhyay" userId="ed48452e124d18fb" providerId="LiveId" clId="{F87A3614-B590-4A95-802D-D43235444BF7}" dt="2024-11-21T17:53:12.448" v="38" actId="20577"/>
        <pc:sldMkLst>
          <pc:docMk/>
          <pc:sldMk cId="0" sldId="271"/>
        </pc:sldMkLst>
      </pc:sldChg>
      <pc:sldChg chg="addSp delSp modSp mod">
        <pc:chgData name="Pragy Upadhyay" userId="ed48452e124d18fb" providerId="LiveId" clId="{F87A3614-B590-4A95-802D-D43235444BF7}" dt="2024-11-21T17:48:43.620" v="29" actId="14100"/>
        <pc:sldMkLst>
          <pc:docMk/>
          <pc:sldMk cId="4285706686" sldId="298"/>
        </pc:sldMkLst>
      </pc:sldChg>
      <pc:sldChg chg="modSp mod">
        <pc:chgData name="Pragy Upadhyay" userId="ed48452e124d18fb" providerId="LiveId" clId="{F87A3614-B590-4A95-802D-D43235444BF7}" dt="2024-11-21T17:53:20.252" v="47" actId="20577"/>
        <pc:sldMkLst>
          <pc:docMk/>
          <pc:sldMk cId="3581142538" sldId="310"/>
        </pc:sldMkLst>
      </pc:sldChg>
    </pc:docChg>
  </pc:docChgLst>
  <pc:docChgLst>
    <pc:chgData name="Pragy Upadhyay" userId="ed48452e124d18fb" providerId="LiveId" clId="{DCBA801C-4C6B-4E17-9E00-DD485499C338}"/>
    <pc:docChg chg="custSel delSld modSld">
      <pc:chgData name="Pragy Upadhyay" userId="ed48452e124d18fb" providerId="LiveId" clId="{DCBA801C-4C6B-4E17-9E00-DD485499C338}" dt="2025-04-11T16:52:36.317" v="136" actId="2696"/>
      <pc:docMkLst>
        <pc:docMk/>
      </pc:docMkLst>
      <pc:sldChg chg="modSp mod">
        <pc:chgData name="Pragy Upadhyay" userId="ed48452e124d18fb" providerId="LiveId" clId="{DCBA801C-4C6B-4E17-9E00-DD485499C338}" dt="2025-04-11T16:52:04.516" v="133" actId="20577"/>
        <pc:sldMkLst>
          <pc:docMk/>
          <pc:sldMk cId="0" sldId="256"/>
        </pc:sldMkLst>
        <pc:spChg chg="mod">
          <ac:chgData name="Pragy Upadhyay" userId="ed48452e124d18fb" providerId="LiveId" clId="{DCBA801C-4C6B-4E17-9E00-DD485499C338}" dt="2025-04-11T16:52:04.516" v="133" actId="20577"/>
          <ac:spMkLst>
            <pc:docMk/>
            <pc:sldMk cId="0" sldId="256"/>
            <ac:spMk id="6" creationId="{00000000-0000-0000-0000-000000000000}"/>
          </ac:spMkLst>
        </pc:spChg>
      </pc:sldChg>
      <pc:sldChg chg="addSp delSp modSp del mod">
        <pc:chgData name="Pragy Upadhyay" userId="ed48452e124d18fb" providerId="LiveId" clId="{DCBA801C-4C6B-4E17-9E00-DD485499C338}" dt="2025-04-11T16:52:36.317" v="136" actId="2696"/>
        <pc:sldMkLst>
          <pc:docMk/>
          <pc:sldMk cId="4285706686" sldId="298"/>
        </pc:sldMkLst>
        <pc:spChg chg="mod">
          <ac:chgData name="Pragy Upadhyay" userId="ed48452e124d18fb" providerId="LiveId" clId="{DCBA801C-4C6B-4E17-9E00-DD485499C338}" dt="2025-04-11T16:52:30.881" v="135" actId="6549"/>
          <ac:spMkLst>
            <pc:docMk/>
            <pc:sldMk cId="4285706686" sldId="298"/>
            <ac:spMk id="2" creationId="{A03B5472-F72C-49DB-9A74-E11DCE5504BA}"/>
          </ac:spMkLst>
        </pc:spChg>
        <pc:spChg chg="add mod">
          <ac:chgData name="Pragy Upadhyay" userId="ed48452e124d18fb" providerId="LiveId" clId="{DCBA801C-4C6B-4E17-9E00-DD485499C338}" dt="2025-04-11T16:52:25.894" v="134" actId="478"/>
          <ac:spMkLst>
            <pc:docMk/>
            <pc:sldMk cId="4285706686" sldId="298"/>
            <ac:spMk id="6" creationId="{446011C3-EDAD-4AA6-FCE6-5796869B8811}"/>
          </ac:spMkLst>
        </pc:spChg>
        <pc:picChg chg="del">
          <ac:chgData name="Pragy Upadhyay" userId="ed48452e124d18fb" providerId="LiveId" clId="{DCBA801C-4C6B-4E17-9E00-DD485499C338}" dt="2025-04-11T16:52:25.894" v="134" actId="478"/>
          <ac:picMkLst>
            <pc:docMk/>
            <pc:sldMk cId="4285706686" sldId="298"/>
            <ac:picMk id="9" creationId="{7437BA17-D1A5-5D5B-F0CB-0F328C80D04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 eaLnBrk="1" latinLnBrk="1" hangingPunct="1"/>
            <a:endParaRPr lang="en-IN" altLang="en-US" sz="1200"/>
          </a:p>
        </p:txBody>
      </p:sp>
      <p:sp>
        <p:nvSpPr>
          <p:cNvPr id="1048811" name="Date Placeholder 2"/>
          <p:cNvSpPr>
            <a:spLocks noGrp="1"/>
          </p:cNvSpPr>
          <p:nvPr>
            <p:ph type="dt" idx="1"/>
          </p:nvPr>
        </p:nvSpPr>
        <p:spPr>
          <a:xfrm>
            <a:off x="5180012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 algn="r" eaLnBrk="1" latinLnBrk="1" hangingPunct="1"/>
            <a:fld id="{566ABCEB-ACFC-4714-9973-3DA970169C29}" type="datetime1">
              <a:rPr lang="en-US" altLang="en-US" sz="1200"/>
              <a:pPr lvl="0" algn="r" eaLnBrk="1" latinLnBrk="1" hangingPunct="1"/>
              <a:t>4/11/2025</a:t>
            </a:fld>
            <a:endParaRPr lang="en-US" altLang="en-US" sz="1200"/>
          </a:p>
        </p:txBody>
      </p:sp>
      <p:sp>
        <p:nvSpPr>
          <p:cNvPr id="1048812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lIns="91440" tIns="45720" rIns="91440" bIns="45720" anchor="ctr"/>
          <a:lstStyle/>
          <a:p>
            <a:endParaRPr/>
          </a:p>
        </p:txBody>
      </p:sp>
      <p:sp>
        <p:nvSpPr>
          <p:cNvPr id="1048813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48814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2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b"/>
          <a:lstStyle/>
          <a:p>
            <a:pPr lvl="0" eaLnBrk="1" latinLnBrk="1" hangingPunct="1"/>
            <a:endParaRPr lang="en-IN" altLang="en-US" sz="1200"/>
          </a:p>
        </p:txBody>
      </p:sp>
      <p:sp>
        <p:nvSpPr>
          <p:cNvPr id="1048815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2" y="6513512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b"/>
          <a:lstStyle/>
          <a:p>
            <a:pPr lvl="0" algn="r" eaLnBrk="1" latinLnBrk="1" hangingPunct="1"/>
            <a:fld id="{566ABCEB-ACFC-4714-9973-3DA970169C29}" type="slidenum">
              <a:rPr lang="en-IN" altLang="en-US" sz="1200"/>
              <a:pPr lvl="0" algn="r" eaLnBrk="1" latinLnBrk="1" hangingPunct="1"/>
              <a:t>‹#›</a:t>
            </a:fld>
            <a:endParaRPr lang="en-IN" altLang="en-US" sz="1200"/>
          </a:p>
        </p:txBody>
      </p:sp>
    </p:spTree>
    <p:extLst>
      <p:ext uri="{BB962C8B-B14F-4D97-AF65-F5344CB8AC3E}">
        <p14:creationId xmlns:p14="http://schemas.microsoft.com/office/powerpoint/2010/main" val="4039267104"/>
      </p:ext>
    </p:extLst>
  </p:cSld>
  <p:clrMap bg1="dk1" tx1="dk1" bg2="dk1" tx2="dk1" accent1="dk1" accent2="dk1" accent3="dk1" accent4="dk1" accent5="dk1" accent6="dk1" hlink="dk1" folHlink="dk1"/>
  <p:notesStyle>
    <a:lvl1pPr marL="0" indent="0" algn="l" rtl="0" eaLnBrk="1" fontAlgn="base" latinLnBrk="1" hangingPunct="1">
      <a:lnSpc>
        <a:spcPct val="100000"/>
      </a:lnSpc>
      <a:spcBef>
        <a:spcPct val="30000"/>
      </a:spcBef>
      <a:spcAft>
        <a:spcPct val="0"/>
      </a:spcAft>
      <a:buFontTx/>
      <a:buNone/>
      <a:defRPr sz="1200" b="0" i="0" u="none" baseline="0">
        <a:solidFill>
          <a:schemeClr val="dk1"/>
        </a:solidFill>
        <a:latin typeface="Calibri" pitchFamily="34" charset="0"/>
        <a:sym typeface="Arial" pitchFamily="34" charset="0"/>
      </a:defRPr>
    </a:lvl1pPr>
    <a:lvl2pPr marL="457200" indent="0" algn="l" rtl="0" eaLnBrk="1" fontAlgn="base" latinLnBrk="1" hangingPunct="1">
      <a:lnSpc>
        <a:spcPct val="100000"/>
      </a:lnSpc>
      <a:spcBef>
        <a:spcPct val="30000"/>
      </a:spcBef>
      <a:spcAft>
        <a:spcPct val="0"/>
      </a:spcAft>
      <a:buFontTx/>
      <a:buNone/>
      <a:defRPr sz="1200" b="0" i="0" u="none" baseline="0">
        <a:solidFill>
          <a:schemeClr val="dk1"/>
        </a:solidFill>
        <a:latin typeface="Calibri" pitchFamily="34" charset="0"/>
        <a:sym typeface="Arial" pitchFamily="34" charset="0"/>
      </a:defRPr>
    </a:lvl2pPr>
    <a:lvl3pPr marL="914400" indent="0" algn="l" rtl="0" eaLnBrk="1" fontAlgn="base" latinLnBrk="1" hangingPunct="1">
      <a:lnSpc>
        <a:spcPct val="100000"/>
      </a:lnSpc>
      <a:spcBef>
        <a:spcPct val="30000"/>
      </a:spcBef>
      <a:spcAft>
        <a:spcPct val="0"/>
      </a:spcAft>
      <a:buFontTx/>
      <a:buNone/>
      <a:defRPr sz="1200" b="0" i="0" u="none" baseline="0">
        <a:solidFill>
          <a:schemeClr val="dk1"/>
        </a:solidFill>
        <a:latin typeface="Calibri" pitchFamily="34" charset="0"/>
        <a:sym typeface="Arial" pitchFamily="34" charset="0"/>
      </a:defRPr>
    </a:lvl3pPr>
    <a:lvl4pPr marL="1371600" indent="0" algn="l" rtl="0" eaLnBrk="1" fontAlgn="base" latinLnBrk="1" hangingPunct="1">
      <a:lnSpc>
        <a:spcPct val="100000"/>
      </a:lnSpc>
      <a:spcBef>
        <a:spcPct val="30000"/>
      </a:spcBef>
      <a:spcAft>
        <a:spcPct val="0"/>
      </a:spcAft>
      <a:buFontTx/>
      <a:buNone/>
      <a:defRPr sz="1200" b="0" i="0" u="none" baseline="0">
        <a:solidFill>
          <a:schemeClr val="dk1"/>
        </a:solidFill>
        <a:latin typeface="Calibri" pitchFamily="34" charset="0"/>
        <a:sym typeface="Arial" pitchFamily="34" charset="0"/>
      </a:defRPr>
    </a:lvl4pPr>
    <a:lvl5pPr marL="1828800" indent="0" algn="l" rtl="0" eaLnBrk="1" fontAlgn="base" latinLnBrk="1" hangingPunct="1">
      <a:lnSpc>
        <a:spcPct val="100000"/>
      </a:lnSpc>
      <a:spcBef>
        <a:spcPct val="30000"/>
      </a:spcBef>
      <a:spcAft>
        <a:spcPct val="0"/>
      </a:spcAft>
      <a:buFontTx/>
      <a:buNone/>
      <a:defRPr sz="1200" b="0" i="0" u="none" baseline="0">
        <a:solidFill>
          <a:schemeClr val="dk1"/>
        </a:solidFill>
        <a:latin typeface="Calibri" pitchFamily="34" charset="0"/>
        <a:sym typeface="Arial" pitchFamily="34" charset="0"/>
      </a:defRPr>
    </a:lvl5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en-IN" altLang="en-US" sz="1200" smtClean="0"/>
              <a:pPr lvl="0" algn="r" eaLnBrk="1" latinLnBrk="1" hangingPunct="1"/>
              <a:t>1</a:t>
            </a:fld>
            <a:endParaRPr lang="en-I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33960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en-IN" altLang="en-US" sz="1200" smtClean="0"/>
              <a:pPr lvl="0" algn="r" eaLnBrk="1" latinLnBrk="1" hangingPunct="1"/>
              <a:t>23</a:t>
            </a:fld>
            <a:endParaRPr lang="en-IN" altLang="en-US" sz="1200"/>
          </a:p>
        </p:txBody>
      </p:sp>
    </p:spTree>
    <p:extLst>
      <p:ext uri="{BB962C8B-B14F-4D97-AF65-F5344CB8AC3E}">
        <p14:creationId xmlns:p14="http://schemas.microsoft.com/office/powerpoint/2010/main" val="2074637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84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eaLnBrk="1" latinLnBrk="1" hangingPunct="1"/>
            <a:fld id="{31B33ED5-B224-4247-9DC1-82E457AB97F3}" type="datetime1">
              <a:rPr lang="en-US" altLang="en-US" sz="1200" smtClean="0">
                <a:solidFill>
                  <a:srgbClr val="898989"/>
                </a:solidFill>
              </a:rPr>
              <a:pPr lvl="0" eaLnBrk="1" latinLnBrk="1" hangingPunct="1"/>
              <a:t>4/11/2025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ru-RU" altLang="en-US" sz="1200">
                <a:solidFill>
                  <a:srgbClr val="898989"/>
                </a:solidFill>
              </a:rPr>
              <a:pPr lvl="0" algn="r" eaLnBrk="1" latinLnBrk="1" hangingPunct="1"/>
              <a:t>‹#›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algn="ctr" eaLnBrk="1" latinLnBrk="1" hangingPunct="1"/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9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eaLnBrk="1" latinLnBrk="1" hangingPunct="1"/>
            <a:fld id="{D9D1BC75-DE74-416F-8C5F-5456297591DF}" type="datetime1">
              <a:rPr lang="en-US" altLang="en-US" sz="1200" smtClean="0">
                <a:solidFill>
                  <a:srgbClr val="898989"/>
                </a:solidFill>
              </a:rPr>
              <a:pPr lvl="0" eaLnBrk="1" latinLnBrk="1" hangingPunct="1"/>
              <a:t>4/11/2025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ru-RU" altLang="en-US" sz="1200">
                <a:solidFill>
                  <a:srgbClr val="898989"/>
                </a:solidFill>
              </a:rPr>
              <a:pPr lvl="0" algn="r" eaLnBrk="1" latinLnBrk="1" hangingPunct="1"/>
              <a:t>‹#›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algn="ctr" eaLnBrk="1" latinLnBrk="1" hangingPunct="1"/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1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eaLnBrk="1" latinLnBrk="1" hangingPunct="1"/>
            <a:fld id="{5BBF4350-12A7-4D71-8E86-25745242D4A9}" type="datetime1">
              <a:rPr lang="en-US" altLang="en-US" sz="1200" smtClean="0">
                <a:solidFill>
                  <a:srgbClr val="898989"/>
                </a:solidFill>
              </a:rPr>
              <a:pPr lvl="0" eaLnBrk="1" latinLnBrk="1" hangingPunct="1"/>
              <a:t>4/11/2025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ru-RU" altLang="en-US" sz="1200">
                <a:solidFill>
                  <a:srgbClr val="898989"/>
                </a:solidFill>
              </a:rPr>
              <a:pPr lvl="0" algn="r" eaLnBrk="1" latinLnBrk="1" hangingPunct="1"/>
              <a:t>‹#›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algn="ctr" eaLnBrk="1" latinLnBrk="1" hangingPunct="1"/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04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eaLnBrk="1" latinLnBrk="1" hangingPunct="1"/>
            <a:fld id="{0C9F0D63-6CE8-4142-86C3-A07CD9B7F9ED}" type="datetime1">
              <a:rPr lang="en-US" altLang="en-US" sz="1200" smtClean="0">
                <a:solidFill>
                  <a:srgbClr val="898989"/>
                </a:solidFill>
              </a:rPr>
              <a:pPr lvl="0" eaLnBrk="1" latinLnBrk="1" hangingPunct="1"/>
              <a:t>4/11/2025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ru-RU" altLang="en-US" sz="1200">
                <a:solidFill>
                  <a:srgbClr val="898989"/>
                </a:solidFill>
              </a:rPr>
              <a:pPr lvl="0" algn="r" eaLnBrk="1" latinLnBrk="1" hangingPunct="1"/>
              <a:t>‹#›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algn="ctr" eaLnBrk="1" latinLnBrk="1" hangingPunct="1"/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0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07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eaLnBrk="1" latinLnBrk="1" hangingPunct="1"/>
            <a:fld id="{F38E4E9F-6AA6-4397-B3A1-093ED3F16BA3}" type="datetime1">
              <a:rPr lang="en-US" altLang="en-US" sz="1200" smtClean="0">
                <a:solidFill>
                  <a:srgbClr val="898989"/>
                </a:solidFill>
              </a:rPr>
              <a:pPr lvl="0" eaLnBrk="1" latinLnBrk="1" hangingPunct="1"/>
              <a:t>4/11/2025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ru-RU" altLang="en-US" sz="1200">
                <a:solidFill>
                  <a:srgbClr val="898989"/>
                </a:solidFill>
              </a:rPr>
              <a:pPr lvl="0" algn="r" eaLnBrk="1" latinLnBrk="1" hangingPunct="1"/>
              <a:t>‹#›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algn="ctr" eaLnBrk="1" latinLnBrk="1" hangingPunct="1"/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9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00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80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02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eaLnBrk="1" latinLnBrk="1" hangingPunct="1"/>
            <a:fld id="{7E6268C3-06D5-478D-ABA8-191671D2B291}" type="datetime1">
              <a:rPr lang="en-US" altLang="en-US" sz="1200" smtClean="0">
                <a:solidFill>
                  <a:srgbClr val="898989"/>
                </a:solidFill>
              </a:rPr>
              <a:pPr lvl="0" eaLnBrk="1" latinLnBrk="1" hangingPunct="1"/>
              <a:t>4/11/2025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ru-RU" altLang="en-US" sz="1200">
                <a:solidFill>
                  <a:srgbClr val="898989"/>
                </a:solidFill>
              </a:rPr>
              <a:pPr lvl="0" algn="r" eaLnBrk="1" latinLnBrk="1" hangingPunct="1"/>
              <a:t>‹#›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algn="ctr" eaLnBrk="1" latinLnBrk="1" hangingPunct="1"/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eaLnBrk="1" latinLnBrk="1" hangingPunct="1"/>
            <a:fld id="{89C69045-82A8-4B3F-A6A8-76231E2502D2}" type="datetime1">
              <a:rPr lang="en-US" altLang="en-US" sz="1200" smtClean="0">
                <a:solidFill>
                  <a:srgbClr val="898989"/>
                </a:solidFill>
              </a:rPr>
              <a:pPr lvl="0" eaLnBrk="1" latinLnBrk="1" hangingPunct="1"/>
              <a:t>4/11/2025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ru-RU" altLang="en-US" sz="1200">
                <a:solidFill>
                  <a:srgbClr val="898989"/>
                </a:solidFill>
              </a:rPr>
              <a:pPr lvl="0" algn="r" eaLnBrk="1" latinLnBrk="1" hangingPunct="1"/>
              <a:t>‹#›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algn="ctr" eaLnBrk="1" latinLnBrk="1" hangingPunct="1"/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0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91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92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eaLnBrk="1" latinLnBrk="1" hangingPunct="1"/>
            <a:fld id="{4FC7D94E-223E-4195-B4D1-11AB91D90689}" type="datetime1">
              <a:rPr lang="en-US" altLang="en-US" sz="1200" smtClean="0">
                <a:solidFill>
                  <a:srgbClr val="898989"/>
                </a:solidFill>
              </a:rPr>
              <a:pPr lvl="0" eaLnBrk="1" latinLnBrk="1" hangingPunct="1"/>
              <a:t>4/11/2025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ru-RU" altLang="en-US" sz="1200">
                <a:solidFill>
                  <a:srgbClr val="898989"/>
                </a:solidFill>
              </a:rPr>
              <a:pPr lvl="0" algn="r" eaLnBrk="1" latinLnBrk="1" hangingPunct="1"/>
              <a:t>‹#›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algn="ctr" eaLnBrk="1" latinLnBrk="1" hangingPunct="1"/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5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79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</a:pPr>
            <a:endParaRPr kumimoji="0" lang="en-IN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879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eaLnBrk="1" latinLnBrk="1" hangingPunct="1"/>
            <a:fld id="{7C9A27E3-C9A2-49D1-B60B-4B821DC6D589}" type="datetime1">
              <a:rPr lang="en-US" altLang="en-US" sz="1200" smtClean="0">
                <a:solidFill>
                  <a:srgbClr val="898989"/>
                </a:solidFill>
              </a:rPr>
              <a:pPr lvl="0" eaLnBrk="1" latinLnBrk="1" hangingPunct="1"/>
              <a:t>4/11/2025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ru-RU" altLang="en-US" sz="1200">
                <a:solidFill>
                  <a:srgbClr val="898989"/>
                </a:solidFill>
              </a:rPr>
              <a:pPr lvl="0" algn="r" eaLnBrk="1" latinLnBrk="1" hangingPunct="1"/>
              <a:t>‹#›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algn="ctr" eaLnBrk="1" latinLnBrk="1" hangingPunct="1"/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80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eaLnBrk="1" latinLnBrk="1" hangingPunct="1"/>
            <a:fld id="{2D862433-7689-42DC-8970-86B0359F549D}" type="datetime1">
              <a:rPr lang="en-US" altLang="en-US" sz="1200" smtClean="0">
                <a:solidFill>
                  <a:srgbClr val="898989"/>
                </a:solidFill>
              </a:rPr>
              <a:pPr lvl="0" eaLnBrk="1" latinLnBrk="1" hangingPunct="1"/>
              <a:t>4/11/2025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ru-RU" altLang="en-US" sz="1200">
                <a:solidFill>
                  <a:srgbClr val="898989"/>
                </a:solidFill>
              </a:rPr>
              <a:pPr lvl="0" algn="r" eaLnBrk="1" latinLnBrk="1" hangingPunct="1"/>
              <a:t>‹#›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algn="ctr" eaLnBrk="1" latinLnBrk="1" hangingPunct="1"/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eaLnBrk="1" latinLnBrk="1" hangingPunct="1"/>
            <a:fld id="{B1461B1C-31F2-4D06-AB64-CFEBF47A336A}" type="datetime1">
              <a:rPr lang="en-US" altLang="en-US" sz="1200" smtClean="0">
                <a:solidFill>
                  <a:srgbClr val="898989"/>
                </a:solidFill>
              </a:rPr>
              <a:pPr lvl="0" eaLnBrk="1" latinLnBrk="1" hangingPunct="1"/>
              <a:t>4/11/2025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algn="ctr" eaLnBrk="1" latinLnBrk="1" hangingPunct="1"/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sym typeface="Arial" pitchFamily="34" charset="0"/>
              </a:defRPr>
            </a:lvl5pPr>
          </a:lstStyle>
          <a:p>
            <a:pPr lvl="0" algn="r" eaLnBrk="1" latinLnBrk="1" hangingPunct="1"/>
            <a:fld id="{566ABCEB-ACFC-4714-9973-3DA970169C29}" type="slidenum">
              <a:rPr lang="ru-RU" altLang="en-US" sz="1200">
                <a:solidFill>
                  <a:srgbClr val="898989"/>
                </a:solidFill>
              </a:rPr>
              <a:pPr lvl="0" algn="r" eaLnBrk="1" latinLnBrk="1" hangingPunct="1"/>
              <a:t>‹#›</a:t>
            </a:fld>
            <a:endParaRPr lang="ru-RU" altLang="en-US" sz="1200">
              <a:solidFill>
                <a:srgbClr val="898989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hf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390/computers9040086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42910" y="214290"/>
            <a:ext cx="7772400" cy="114300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algn="ctr">
              <a:defRPr sz="4400"/>
            </a:lvl1pPr>
          </a:lstStyle>
          <a:p>
            <a:pPr lvl="0">
              <a:lnSpc>
                <a:spcPts val="4525"/>
              </a:lnSpc>
            </a:pPr>
            <a:r>
              <a:rPr lang="en-IN" altLang="en-US" sz="4000" b="1" dirty="0">
                <a:latin typeface="Times New Roman" panose="02020603050405020304" pitchFamily="18" charset="0"/>
                <a:ea typeface="DQLMEJ+FranklinGothic-Book" charset="0"/>
                <a:cs typeface="Times New Roman" panose="02020603050405020304" pitchFamily="18" charset="0"/>
                <a:sym typeface="Wingdings" pitchFamily="2" charset="2"/>
              </a:rPr>
              <a:t>EMPLOYEE LAYOFF PREDICTION</a:t>
            </a:r>
            <a:endParaRPr lang="en-US" altLang="en-US" sz="4000" b="1" dirty="0">
              <a:latin typeface="Times New Roman" panose="02020603050405020304" pitchFamily="18" charset="0"/>
              <a:ea typeface="DQLMEJ+FranklinGothic-Book" charset="0"/>
              <a:cs typeface="Times New Roman" panose="02020603050405020304" pitchFamily="18" charset="0"/>
              <a:sym typeface="Wingdings" pitchFamily="2" charset="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1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3306" y="1571612"/>
            <a:ext cx="1714512" cy="1643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85720" y="3571876"/>
            <a:ext cx="8501122" cy="2506666"/>
          </a:xfrm>
        </p:spPr>
        <p:txBody>
          <a:bodyPr/>
          <a:lstStyle/>
          <a:p>
            <a:pPr algn="l" eaLnBrk="1" hangingPunct="1"/>
            <a:r>
              <a:rPr lang="en-US" alt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Presented by:                                                               Under the Supervision of:</a:t>
            </a:r>
          </a:p>
          <a:p>
            <a:pPr algn="l" eaLnBrk="1" hangingPunct="1"/>
            <a:r>
              <a:rPr lang="en-US" alt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	                                                         Dr. BAJRANG BANSAL</a:t>
            </a:r>
          </a:p>
          <a:p>
            <a:pPr algn="l" eaLnBrk="1" hangingPunct="1"/>
            <a:r>
              <a:rPr lang="en-US" alt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PRAGY UPADHYAY </a:t>
            </a:r>
          </a:p>
          <a:p>
            <a:pPr algn="l" eaLnBrk="1" hangingPunct="1"/>
            <a:r>
              <a:rPr lang="en-US" alt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Department of ECE</a:t>
            </a:r>
            <a:endParaRPr lang="en-IN" alt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r>
              <a:rPr lang="en-US" alt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Jaypee Institute of Information Technology,  Noida, U.P., India </a:t>
            </a:r>
            <a:endParaRPr lang="en-IN" alt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1" hangingPunct="1"/>
            <a:endParaRPr lang="en-US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02DBF-F3B4-4646-9393-F27295E4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7B79923-9CD6-422F-BB38-509BDD3CB7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8173154"/>
              </p:ext>
            </p:extLst>
          </p:nvPr>
        </p:nvGraphicFramePr>
        <p:xfrm>
          <a:off x="457200" y="1268760"/>
          <a:ext cx="8229600" cy="5202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56598137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30706805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53527795"/>
                    </a:ext>
                  </a:extLst>
                </a:gridCol>
              </a:tblGrid>
              <a:tr h="41915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Publishing Year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83603"/>
                  </a:ext>
                </a:extLst>
              </a:tr>
              <a:tr h="94899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 Attrition Prediction using Machine Learning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P. N. Gandhi, A.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Jangale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G. S.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Mhaske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A.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Kadlag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273756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for Predicting Employee Attrition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N.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Mansor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N. S. Sani, and M.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Aliff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486593"/>
                  </a:ext>
                </a:extLst>
              </a:tr>
              <a:tr h="80819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 Attrition Prediction Using Machine Learning Models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H.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Alqahtani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H.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Almagrabi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A. Alharbi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34736"/>
                  </a:ext>
                </a:extLst>
              </a:tr>
              <a:tr h="920002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Employee Attrition Prediction Using Stacking and Its Evaluation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Rema,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Ruchitha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V.,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Mythri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K., and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Hariprasad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</a:t>
                      </a:r>
                    </a:p>
                    <a:p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738416"/>
                  </a:ext>
                </a:extLst>
              </a:tr>
              <a:tr h="106401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Prediction of Employee</a:t>
                      </a:r>
                      <a:b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Attrition Using Machine Learning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 Kaushik, R. Anusha, B. Kavitha, and N. Krishna Priya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65707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4344A-1EB1-4C53-AFE7-0820A71AA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10</a:t>
            </a:fld>
            <a:endParaRPr lang="ru-RU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821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8802-45A2-4E27-88C9-A1BA23994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Employee Attrition Using Machine Learning Techniques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8BFC2-6240-41AC-9EC6-7B677266A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AUTHOR: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Fallucchi, M. Coladangelo, R. Giuliano, and E. W. De Luca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PUBLISHING YEAR: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CONCEPTS: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machine learning models (Gaussian Naive Bayes, Logistic Regression, Decision Trees, SVM) were applied.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real-world IBM dataset with 35 features from 1,500 employees was used to train and test the models.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Naive Bayes provided the best performance, evaluated using accuracy, recall, precision, and F1-score.[4]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Fallucchi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Coladangelo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Giuliano, and E. W. De Luca, "Predicting Employee Attrition Using Machine Learning Techniques," *Computers*, vol. 9, no. 4, p. 86, 2020. [Online]. Available: https://doi.org/10.3390/computers9040086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45248-AEB2-4C7B-9A73-E20153FCD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11</a:t>
            </a:fld>
            <a:endParaRPr lang="ru-RU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0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D7406-E6CE-4AF3-B3FA-C93FA7A8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Analyzing Employee Attrition Using Machine Learning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ECC91-89D8-4228-A5A9-ADB8EB4BA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AUTHOR: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Usha P. M. and N. V. Balaji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PUBLISHING YEAR: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2019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KEY CONCEPTS: </a:t>
            </a:r>
          </a:p>
          <a:p>
            <a:pPr algn="just"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 learning is used to analyze employee attrition and mitigate its impact on business competitiveness.</a:t>
            </a:r>
          </a:p>
          <a:p>
            <a:pPr algn="just"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J48, Naive Bayes, K-Means, and EM algorithms were tested.</a:t>
            </a:r>
          </a:p>
          <a:p>
            <a:pPr algn="just"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J48 algorithm achieved the highest accuracy (82.45% with cross-validation).[5]</a:t>
            </a:r>
          </a:p>
          <a:p>
            <a:pPr algn="just">
              <a:defRPr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  <a:defRPr/>
            </a:pP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Usha P. M. and N. V. Balaji, "</a:t>
            </a:r>
            <a:r>
              <a:rPr lang="en-IN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Analyzing</a:t>
            </a: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Employee Attrition Using Machine Learning," </a:t>
            </a:r>
            <a:r>
              <a:rPr lang="en-IN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Karpagam</a:t>
            </a: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Journal of Computer Science, vol. 13, pp. 277-282, Sep.-Oct. 2019.</a:t>
            </a:r>
          </a:p>
          <a:p>
            <a:pPr marL="0" indent="0">
              <a:buNone/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defRPr/>
            </a:pP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68FFE-A96B-4DA2-8AA0-986B580AD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12</a:t>
            </a:fld>
            <a:endParaRPr lang="ru-RU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890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8381-B0D0-455C-AC6F-858AA81BF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Explaining and Predicting Employee’s Attrition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CDA47-C378-4D3E-A0B9-D1DBFD767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K. Jain, M. Jain, and R. Pamula</a:t>
            </a: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PUBLISHING YEAR: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CONCEPTS: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used: Support Vector Machine (SVM), Decision Tree (DT), and Random Forest (RF), with RF achieving the best accuracy (99%).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 High attrition rates among employees with low satisfaction, low/medium salaries, and those in technical, sales, and support roles.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 showed superior precision, recall, and F1-scores, especially in departments like Sales, IT, and Support.[6]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K. Jain, M. Jain, and R. Pamula, "Explaining and predicting employees’ attrition: a machine learning approach," SN Applied Sciences, vol. 2, no. 757, pp. 1-12, Mar. 2020,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10.1007/s42452-020-2519-4.</a:t>
            </a:r>
          </a:p>
          <a:p>
            <a:pPr marL="0" indent="0"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ACB6A-2C8E-4552-8E51-AB62D7B37E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13</a:t>
            </a:fld>
            <a:endParaRPr lang="ru-RU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837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A580-1B3D-4FFD-A19F-8BD786BF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Approach for Employee Attrition Analysis 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E68F3-6BF0-403C-B593-D2729EA93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AUTHOR: </a:t>
            </a:r>
            <a:r>
              <a:rPr lang="en-I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R. S. Kamath, </a:t>
            </a:r>
            <a:r>
              <a:rPr lang="en-I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S. S. </a:t>
            </a:r>
            <a:r>
              <a:rPr lang="en-I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Jamsandekar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P. G. Naik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PUBLISHING YEAR: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CONCEPTS: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addresses talent management by predicting employee attrition, impacting organizational productivity.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explored: Decision Trees, Random Forest, SVM, and Linear Regression, with Random Forest performing best.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was evaluated using Error Matrix and Pseudo R-Square, with Random Forest achieving the highest accuracy.[7]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S. Kamath, S. S.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Jamsandekar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P. G. Naik, "Machine Learning Approach for Employee Attrition Analysis," International Journal of Trend in Scientific Research and Development (IJTSRD), Conference Issue, pp. 62-67, March 2019. Available: https://www.ijtsrd.com/papers/ijtsrd23065.pdf.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EE3BE-B96C-408C-BD62-2CB8848D4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14</a:t>
            </a:fld>
            <a:endParaRPr lang="ru-RU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491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A580-1B3D-4FFD-A19F-8BD786BF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Employee Attrition using Machine Learning Approaches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E68F3-6BF0-403C-B593-D2729EA93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Raza, K. Munir, M. Almutairi, F. Younas, and M. M. S. Fareed</a:t>
            </a: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PUBLISHING YEAR: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CONCEPTS: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uses machine learning to predict employee attrition, identifying factors like income, age, and tenure as key predictors using the IBM HR Employee Attrition dataset.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Extra Trees Classifier achieved the highest accuracy (93%), providing a robust tool for HR practitioners to design targeted retention strategies.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research highlights that younger employees with lower income and shorter tenure are at the highest risk of attrition, offering actionable insights for proactive retention efforts.[8]</a:t>
            </a:r>
          </a:p>
          <a:p>
            <a:pPr marL="0" indent="0" algn="just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Raza, K. Munir, M. Almutairi, F. Younas, and M. M. S. Fareed, "Predicting employee attrition using machine learning approaches," *Applied Sciences*, vol. 12, no. 13, p. 6424, Jun. 2022.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[10.3390/app12136424]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EE3BE-B96C-408C-BD62-2CB8848D4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15</a:t>
            </a:fld>
            <a:endParaRPr lang="ru-RU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244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A580-1B3D-4FFD-A19F-8BD786BF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Attrition Prediction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Machine Learning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E68F3-6BF0-403C-B593-D2729EA93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N. Gandhi, A.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Jangale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S.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Mhaske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Kadlag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PUBLISHING YEAR: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CONCEPTS: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utilizes machine learning, with data from the IBM HR Analytics dataset, to predict employee attrition by identifying key factors like income, overtime, and tenure as significant predictors.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Random Forest algorithm outperformed others, achieving the highest accuracy, providing a reliable tool for predicting attrition and supporting targeted retention strategies.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research highlights the effectiveness of feature selection and SMOTE in improving model performance and ensuring balanced predictions for actionable HR insights.[9]</a:t>
            </a:r>
          </a:p>
          <a:p>
            <a:pPr marL="0" indent="0" algn="just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N. Gandhi, A.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Jangale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S.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Mhaske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Kadlag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"Employee attrition prediction using machine learning,“ *Journal of Emerging Technologies and Innovative Research (JETIR)*, vol. 7, no. 9, pp. 1086–1094, Sep. 2020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EE3BE-B96C-408C-BD62-2CB8848D4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16</a:t>
            </a:fld>
            <a:endParaRPr lang="ru-RU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24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A580-1B3D-4FFD-A19F-8BD786BF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for Predicting Employee Attrition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E68F3-6BF0-403C-B593-D2729EA93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Mansor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S. Sani, and M.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Aliff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PUBLISHING YEAR: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CONCEPTS: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evaluates three machine learning models—Decision Tree, SVM, and ANN—using the IBM HR dataset to predict employee attrition, identifying factors like overtime, income, and manager tenure as key predictors.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 emerged as the most effective model, achieving 87.76% test accuracy due to its robustness with high-dimensional and imbalanced data, outperforming Decision Tree and ANN.[10]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Mansor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S. Sani, and M.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Aliff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"Machine Learning for Predicting Employee Attrition," *International Journal of Advanced Computer Science and Applications (IJACSA)*, vol. 12, no. 11, pp. 435–445, 2021.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EE3BE-B96C-408C-BD62-2CB8848D4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17</a:t>
            </a:fld>
            <a:endParaRPr lang="ru-RU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520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A580-1B3D-4FFD-A19F-8BD786BF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Attrition Prediction Using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E68F3-6BF0-403C-B593-D2729EA93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Alqahtani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Almagrabi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A. Alharbi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PUBLISHING YEAR: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CONCEPTS: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review highlights the effectiveness of ML models like Random Forest,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deep learning techniques for predicting employee attrition, emphasizing their ability to handle imbalanced datasets.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 methods such as RFE and Chi-square tests identify key predictors like income, experience, and job satisfaction.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learning methods, including AdaBoost and Gradient Boosting, outperform single models, offering robust and accurate predictions for real-world HR applications.[11]</a:t>
            </a:r>
          </a:p>
          <a:p>
            <a:pPr marL="0" indent="0" algn="just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Alqahtani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Almagrabi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A. Alharbi, "Employee Attrition Prediction Using Machine Learning Models: A Review Paper," *International Journal of Artificial Intelligence and Applications (IJAIA)*, vol. 15, no. 2, pp. 1–25, Mar. 2024. DOI: 10.5121/ijaia.2024.1520223.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EE3BE-B96C-408C-BD62-2CB8848D4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18</a:t>
            </a:fld>
            <a:endParaRPr lang="ru-RU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323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A580-1B3D-4FFD-A19F-8BD786BF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Employee Attrition Prediction Using Stacking and Its Evaluation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E68F3-6BF0-403C-B593-D2729EA93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Ruchitha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V.,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Mythri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K., and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Hariprasad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PUBLISHING YEAR: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CONCEPTS: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uses machine learning and ensemble stacking with Decision Tree as the meta-learner, achieving 98% accuracy in predicting employee attrition.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predictors of attrition include job satisfaction, evaluation scores, and workload extremes, with mid-level employees (4–5 years tenure) showing higher turnover risks.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research emphasizes proactive HR strategies informed by predictive insights to address employee concerns and reduce turnover.[12]</a:t>
            </a:r>
          </a:p>
          <a:p>
            <a:pPr marL="0" indent="0" algn="just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Ruchitha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Mythri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K.,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Hariprasad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V., "Employee Attrition Prediction Using Stacking and Its Evaluation," *International Research Journal of Engineering and Technology (IRJET)*, vol. 8, no. 8, pp. 764–771, Aug. 2021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EE3BE-B96C-408C-BD62-2CB8848D4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19</a:t>
            </a:fld>
            <a:endParaRPr lang="ru-RU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1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E4B3-E025-4630-9783-CAEEE65D4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FFCFA-99B5-4FF3-9335-6873C399F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2483"/>
            <a:ext cx="8229600" cy="4525962"/>
          </a:xfrm>
        </p:spPr>
        <p:txBody>
          <a:bodyPr/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Economy: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and information technologies are transforming industries, creating valuable insights and knowledge.[1]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Technological Benefits: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Adoption of technology improves efficiency, decision-making, and competitive advantage.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Strategic Asset: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now a critical asset for organizations, aiding in business processes across sectors.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in Decision-Making: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is increasingly used in decision-making across various organizational areas, including human resources (HR).[2,3]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4FA2E-3E9E-4FE5-A266-9018BEF2B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2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pic>
        <p:nvPicPr>
          <p:cNvPr id="4098" name="Picture 2" descr="Vertex AI &amp; Google Cloud transform how Data Scientists &amp; DevOps Specialists  work | Google Cloud Blog">
            <a:extLst>
              <a:ext uri="{FF2B5EF4-FFF2-40B4-BE49-F238E27FC236}">
                <a16:creationId xmlns:a16="http://schemas.microsoft.com/office/drawing/2014/main" id="{AEDD3C69-4F78-862A-2922-4CCB1C67C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226498"/>
            <a:ext cx="5616624" cy="235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817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A580-1B3D-4FFD-A19F-8BD786BF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of Employee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Attrition Using Machine Learning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E68F3-6BF0-403C-B593-D2729EA93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Kaushik, R. Anusha, B. Kavitha, and N. Krishna Priya</a:t>
            </a: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PUBLISHING YEAR: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CONCEPTS: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uses machine learning algorithms (Random Forest and SVM) to predict employee attrition, with Random Forest achieving 77% accuracy.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attrition predictors include job dissatisfaction, low salaries, limited promotions, and high workload, emphasizing the need for targeted retention strategies.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research stresses the importance of addressing underlying factors like work environment and career growth opportunities to reduce attrition and improve organizational stability.[13]</a:t>
            </a:r>
          </a:p>
          <a:p>
            <a:pPr marL="0" indent="0" algn="just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Kaushik, R. Anusha, B. Kavitha, and N. Krishna Priya, "Prediction of Employee Attrition Using Machine Learning," Journal of Engineering Sciences, vol. 11, no. 4, pp. 25-31, Apr. 2020</a:t>
            </a:r>
            <a:r>
              <a:rPr lang="en-US" sz="1000" dirty="0"/>
              <a:t>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EE3BE-B96C-408C-BD62-2CB8848D4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20</a:t>
            </a:fld>
            <a:endParaRPr lang="ru-RU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799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2038F-33A0-4268-A281-1B5912E7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2AEE8-EC77-4990-88AB-8364A22D7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Employee-Specific Factors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Machine Learning Techniques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Remote Work and Flexible Policies</a:t>
            </a: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C8F07-2B97-4728-845A-4BAF390F6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21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F4B6A-A97B-451E-9AAB-EE2FEEABA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" y="3307460"/>
            <a:ext cx="3034680" cy="3034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CF25E2-B1D5-498B-A952-88CF53D069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46" y="3330799"/>
            <a:ext cx="3065064" cy="30650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F7CBD2-F12C-4524-9E03-890460CA3505}"/>
              </a:ext>
            </a:extLst>
          </p:cNvPr>
          <p:cNvSpPr txBox="1"/>
          <p:nvPr/>
        </p:nvSpPr>
        <p:spPr>
          <a:xfrm>
            <a:off x="3635896" y="5156021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Trees</a:t>
            </a:r>
          </a:p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 Boost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Is AI a Friend or Foe to Digital Marketers? Exploring the Pros and Cons -  Digital Marketing Trends">
            <a:extLst>
              <a:ext uri="{FF2B5EF4-FFF2-40B4-BE49-F238E27FC236}">
                <a16:creationId xmlns:a16="http://schemas.microsoft.com/office/drawing/2014/main" id="{6955B2B7-8321-371E-A4A9-AD68858F3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55" y="3300027"/>
            <a:ext cx="2956545" cy="309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109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EBB07-F7B7-3B3E-B830-62A649A7E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8F3251-11CC-B5D0-6704-4B489F4F3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22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2C30E-C9FD-4B30-87F6-81415C851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9036496" cy="4536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44006-6FA3-409A-A277-81D5E7B96039}"/>
              </a:ext>
            </a:extLst>
          </p:cNvPr>
          <p:cNvSpPr txBox="1"/>
          <p:nvPr/>
        </p:nvSpPr>
        <p:spPr>
          <a:xfrm>
            <a:off x="323528" y="6356350"/>
            <a:ext cx="7992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Figure 2 -  Flowchart showcasing Project Methodology</a:t>
            </a:r>
          </a:p>
        </p:txBody>
      </p:sp>
    </p:spTree>
    <p:extLst>
      <p:ext uri="{BB962C8B-B14F-4D97-AF65-F5344CB8AC3E}">
        <p14:creationId xmlns:p14="http://schemas.microsoft.com/office/powerpoint/2010/main" val="1638665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F12C2-5841-8635-140B-59D2EC5BA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383"/>
            <a:ext cx="8229600" cy="412153"/>
          </a:xfrm>
        </p:spPr>
        <p:txBody>
          <a:bodyPr/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B9A04-3D47-8E5A-111C-0248F7809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47536"/>
            <a:ext cx="9144000" cy="6273939"/>
          </a:xfrm>
        </p:spPr>
        <p:txBody>
          <a:bodyPr/>
          <a:lstStyle/>
          <a:p>
            <a:pPr marL="0" indent="0">
              <a:buNone/>
            </a:pPr>
            <a:r>
              <a:rPr lang="en-IN" sz="2000" b="1" i="0" dirty="0">
                <a:solidFill>
                  <a:srgbClr val="1D1D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K-Nearest </a:t>
            </a:r>
            <a:r>
              <a:rPr lang="en-IN" sz="2000" b="1" i="0" dirty="0" err="1">
                <a:solidFill>
                  <a:srgbClr val="1D1D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IN" sz="2000" b="1" i="0" dirty="0">
                <a:solidFill>
                  <a:srgbClr val="1D1D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(KNN)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(SVM) 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14EE0-285C-6B90-BDB7-5F44DB711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23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DA3E60-DF2F-EC69-4CC3-8FCC15E59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980728"/>
            <a:ext cx="4176464" cy="2492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5E2786-5810-61EF-1E50-F447011FE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65027"/>
            <a:ext cx="3949158" cy="60603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C8BE54-BEE6-AA36-467E-1A9C4B812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88" y="4178217"/>
            <a:ext cx="5273960" cy="2347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67E75-CED5-0D7D-AD6B-6E081118327D}"/>
              </a:ext>
            </a:extLst>
          </p:cNvPr>
          <p:cNvSpPr txBox="1"/>
          <p:nvPr/>
        </p:nvSpPr>
        <p:spPr>
          <a:xfrm>
            <a:off x="457200" y="3429000"/>
            <a:ext cx="3898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3 -  Graphical Representation of KNN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AD816-5B53-147D-67A6-3F465D4A2CF6}"/>
              </a:ext>
            </a:extLst>
          </p:cNvPr>
          <p:cNvSpPr txBox="1"/>
          <p:nvPr/>
        </p:nvSpPr>
        <p:spPr>
          <a:xfrm>
            <a:off x="179512" y="6525344"/>
            <a:ext cx="8712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5 -  Graphical Representation of SVM                                          Figure 4 - Flowchart Showing KNN Working</a:t>
            </a:r>
          </a:p>
        </p:txBody>
      </p:sp>
    </p:spTree>
    <p:extLst>
      <p:ext uri="{BB962C8B-B14F-4D97-AF65-F5344CB8AC3E}">
        <p14:creationId xmlns:p14="http://schemas.microsoft.com/office/powerpoint/2010/main" val="4210047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EDC1-4938-B550-FCC6-F21AFFA23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036496" cy="6858000"/>
          </a:xfrm>
        </p:spPr>
        <p:txBody>
          <a:bodyPr/>
          <a:lstStyle/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AdaBoost Algorithm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classification Algorithm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454E9-9277-24C1-7E95-1DBDB6A79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24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82D79B-9E3E-4D6F-153B-99E9292B5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7"/>
            <a:ext cx="9144000" cy="2788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426A7B-2E52-B947-D754-1E4298D5C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645025"/>
            <a:ext cx="7427168" cy="295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52F02-8070-576E-3492-CB50E9107E51}"/>
              </a:ext>
            </a:extLst>
          </p:cNvPr>
          <p:cNvSpPr txBox="1"/>
          <p:nvPr/>
        </p:nvSpPr>
        <p:spPr>
          <a:xfrm>
            <a:off x="1248466" y="3087297"/>
            <a:ext cx="7632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 – Diagram Showing Implementation of ADABOOST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3C04A-076C-60B5-A4EF-2C385E57D4DF}"/>
              </a:ext>
            </a:extLst>
          </p:cNvPr>
          <p:cNvSpPr txBox="1"/>
          <p:nvPr/>
        </p:nvSpPr>
        <p:spPr>
          <a:xfrm>
            <a:off x="755576" y="6525343"/>
            <a:ext cx="4752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 – Diagram Showing Implementation of Decision Tree</a:t>
            </a:r>
          </a:p>
        </p:txBody>
      </p:sp>
    </p:spTree>
    <p:extLst>
      <p:ext uri="{BB962C8B-B14F-4D97-AF65-F5344CB8AC3E}">
        <p14:creationId xmlns:p14="http://schemas.microsoft.com/office/powerpoint/2010/main" val="2005795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D661F-1C59-F252-A214-17CD22463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99392"/>
            <a:ext cx="9144000" cy="6957392"/>
          </a:xfrm>
        </p:spPr>
        <p:txBody>
          <a:bodyPr/>
          <a:lstStyle/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Algorithm</a:t>
            </a: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  <a:p>
            <a:pPr marL="0" indent="0">
              <a:buNone/>
            </a:pPr>
            <a:r>
              <a:rPr lang="en-IN" sz="2000" b="1" i="0" dirty="0">
                <a:solidFill>
                  <a:srgbClr val="1D1D2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Naïve Bayes Classifier Algorithm                                    Logistic Regression                        </a:t>
            </a:r>
            <a:endParaRPr lang="en-IN" sz="1200" b="1" i="0" dirty="0">
              <a:solidFill>
                <a:srgbClr val="273239"/>
              </a:solidFill>
              <a:effectLst/>
              <a:latin typeface="Source Sans 3"/>
            </a:endParaRPr>
          </a:p>
          <a:p>
            <a:endParaRPr lang="en-IN" sz="2000" b="1" i="0" dirty="0">
              <a:solidFill>
                <a:srgbClr val="1D1D2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/>
          </a:p>
          <a:p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43BB5-075B-3359-FE39-D71DF7D96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25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A495B2-5182-DD41-2037-9BC631699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30318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EF3D21-28BA-F608-E448-05BAB545F4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3056"/>
            <a:ext cx="4572000" cy="2664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5C3922-E560-3A17-848E-6883DCF2C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933056"/>
            <a:ext cx="4176464" cy="26642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9514D9-13B9-A1BF-6A50-3103CED8A8CA}"/>
              </a:ext>
            </a:extLst>
          </p:cNvPr>
          <p:cNvSpPr txBox="1"/>
          <p:nvPr/>
        </p:nvSpPr>
        <p:spPr>
          <a:xfrm>
            <a:off x="1259632" y="3276334"/>
            <a:ext cx="7272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 – Flowchart Showing Implementation of Random Forest 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D7EAC-06DC-939B-4E6D-5F604F9CE8F0}"/>
              </a:ext>
            </a:extLst>
          </p:cNvPr>
          <p:cNvSpPr txBox="1"/>
          <p:nvPr/>
        </p:nvSpPr>
        <p:spPr>
          <a:xfrm>
            <a:off x="0" y="6597352"/>
            <a:ext cx="8964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9 – Diagram Showing Implementation of Naïve Bayes Algorithm         Figure 10  – Working of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765759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E5DAC-EB32-D8A2-BF6E-C8BDC2F7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Discussion (Mid Term)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12A34-2C1F-876B-D416-C094FF3A9C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26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826A5-528B-41CF-9254-B8892D815CBF}"/>
              </a:ext>
            </a:extLst>
          </p:cNvPr>
          <p:cNvSpPr txBox="1"/>
          <p:nvPr/>
        </p:nvSpPr>
        <p:spPr>
          <a:xfrm>
            <a:off x="3059831" y="4822140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4: Oversampled Data with PCA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2A35F69-3671-4980-86BF-501B4C5C4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129178"/>
            <a:ext cx="889386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94C448-EF31-4577-94C4-0285A33DAA1D}"/>
              </a:ext>
            </a:extLst>
          </p:cNvPr>
          <p:cNvSpPr txBox="1"/>
          <p:nvPr/>
        </p:nvSpPr>
        <p:spPr>
          <a:xfrm>
            <a:off x="215515" y="1187466"/>
            <a:ext cx="8712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Best performance was obtained in Random Forest Model with Under sampling with an accuracy of 74.6%, the precision of 74.5%, recall of 75.1% and F1 Score of 74.7% shown in Table 2.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EF3F99-E067-4DCF-74C7-6C87FCBF357E}"/>
              </a:ext>
            </a:extLst>
          </p:cNvPr>
          <p:cNvSpPr txBox="1"/>
          <p:nvPr/>
        </p:nvSpPr>
        <p:spPr>
          <a:xfrm>
            <a:off x="539552" y="5257483"/>
            <a:ext cx="8388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                              Table 4 -  Showcasing Results Of Different Machine Learning Models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948848FD-5958-42A4-896D-29F64FB6BB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254380"/>
              </p:ext>
            </p:extLst>
          </p:nvPr>
        </p:nvGraphicFramePr>
        <p:xfrm>
          <a:off x="457200" y="2510905"/>
          <a:ext cx="8229600" cy="3845434"/>
        </p:xfrm>
        <a:graphic>
          <a:graphicData uri="http://schemas.openxmlformats.org/drawingml/2006/table">
            <a:tbl>
              <a:tblPr firstRow="1" bandRow="1"/>
              <a:tblGrid>
                <a:gridCol w="1645920">
                  <a:extLst>
                    <a:ext uri="{9D8B030D-6E8A-4147-A177-3AD203B41FA5}">
                      <a16:colId xmlns:a16="http://schemas.microsoft.com/office/drawing/2014/main" val="1957580174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66692744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94126601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05619475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378794507"/>
                    </a:ext>
                  </a:extLst>
                </a:gridCol>
              </a:tblGrid>
              <a:tr h="3992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Recall 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457164"/>
                  </a:ext>
                </a:extLst>
              </a:tr>
              <a:tr h="72485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0.734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0.739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0.734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0.734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697435"/>
                  </a:ext>
                </a:extLst>
              </a:tr>
              <a:tr h="39928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Naïve Bayes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0.653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0.624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0.776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0.691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426646"/>
                  </a:ext>
                </a:extLst>
              </a:tr>
              <a:tr h="39928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0.639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0.650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0.615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0.629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432207"/>
                  </a:ext>
                </a:extLst>
              </a:tr>
              <a:tr h="72485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0.746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0.745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0.751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0.747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943356"/>
                  </a:ext>
                </a:extLst>
              </a:tr>
              <a:tr h="39928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AdaBoost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0.736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0.739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0.734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0.735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93880"/>
                  </a:ext>
                </a:extLst>
              </a:tr>
              <a:tr h="39928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0.729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0.734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0.730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0.729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232714"/>
                  </a:ext>
                </a:extLst>
              </a:tr>
              <a:tr h="39928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KNN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0.736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0.792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0.641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0.707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81249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E73EE2E-8996-767A-2BE0-FAD956A5E568}"/>
              </a:ext>
            </a:extLst>
          </p:cNvPr>
          <p:cNvSpPr txBox="1"/>
          <p:nvPr/>
        </p:nvSpPr>
        <p:spPr>
          <a:xfrm>
            <a:off x="323528" y="6356350"/>
            <a:ext cx="8604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 –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Undersampling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Results</a:t>
            </a:r>
          </a:p>
        </p:txBody>
      </p:sp>
    </p:spTree>
    <p:extLst>
      <p:ext uri="{BB962C8B-B14F-4D97-AF65-F5344CB8AC3E}">
        <p14:creationId xmlns:p14="http://schemas.microsoft.com/office/powerpoint/2010/main" val="1434332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C282-2CFD-4292-A5C4-C2FD34A26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Discussion </a:t>
            </a:r>
            <a:endParaRPr lang="en-IN" sz="40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27E6589-B9E7-402A-AB65-755CBAC47A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3357416"/>
              </p:ext>
            </p:extLst>
          </p:nvPr>
        </p:nvGraphicFramePr>
        <p:xfrm>
          <a:off x="427989" y="2395361"/>
          <a:ext cx="8229600" cy="3802436"/>
        </p:xfrm>
        <a:graphic>
          <a:graphicData uri="http://schemas.openxmlformats.org/drawingml/2006/table">
            <a:tbl>
              <a:tblPr firstRow="1" bandRow="1"/>
              <a:tblGrid>
                <a:gridCol w="1645920">
                  <a:extLst>
                    <a:ext uri="{9D8B030D-6E8A-4147-A177-3AD203B41FA5}">
                      <a16:colId xmlns:a16="http://schemas.microsoft.com/office/drawing/2014/main" val="3326644379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99446570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55156084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83004934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729180301"/>
                    </a:ext>
                  </a:extLst>
                </a:gridCol>
              </a:tblGrid>
              <a:tr h="39861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Recall 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195235"/>
                  </a:ext>
                </a:extLst>
              </a:tr>
              <a:tr h="70538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0.753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0.755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0.751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0.752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343836"/>
                  </a:ext>
                </a:extLst>
              </a:tr>
              <a:tr h="39861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Naïve Bayes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0.680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0.649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0.782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0.709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531432"/>
                  </a:ext>
                </a:extLst>
              </a:tr>
              <a:tr h="39861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0.872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0.826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0.944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0.880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678485"/>
                  </a:ext>
                </a:extLst>
              </a:tr>
              <a:tr h="70538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0.991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0.985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0.997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0.991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244975"/>
                  </a:ext>
                </a:extLst>
              </a:tr>
              <a:tr h="39861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AdaBoost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0.987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0.977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0.997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0.987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334010"/>
                  </a:ext>
                </a:extLst>
              </a:tr>
              <a:tr h="39861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0.604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0.590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0.680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0.632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402748"/>
                  </a:ext>
                </a:extLst>
              </a:tr>
              <a:tr h="39861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KNN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0.824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0.741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0.997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0.850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98102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50248-11AC-4DA5-8749-6CF7197C6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27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56F4F-580D-4BA2-BBD8-5F18D49372DB}"/>
              </a:ext>
            </a:extLst>
          </p:cNvPr>
          <p:cNvSpPr txBox="1"/>
          <p:nvPr/>
        </p:nvSpPr>
        <p:spPr>
          <a:xfrm>
            <a:off x="457200" y="1268760"/>
            <a:ext cx="86409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Best performance was obtained in Random Forest Model with Oversampling with an accuracy of 99.1%, the precision of 98.5%, recall of 99.7% and F1 Score  of 99.1% shown in Table 3.</a:t>
            </a:r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A38A1-3D11-EE39-1E07-506235BC5FF3}"/>
              </a:ext>
            </a:extLst>
          </p:cNvPr>
          <p:cNvSpPr txBox="1"/>
          <p:nvPr/>
        </p:nvSpPr>
        <p:spPr>
          <a:xfrm>
            <a:off x="361153" y="6320396"/>
            <a:ext cx="8363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3 – Oversampling Data Results</a:t>
            </a:r>
          </a:p>
        </p:txBody>
      </p:sp>
    </p:spTree>
    <p:extLst>
      <p:ext uri="{BB962C8B-B14F-4D97-AF65-F5344CB8AC3E}">
        <p14:creationId xmlns:p14="http://schemas.microsoft.com/office/powerpoint/2010/main" val="3178161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7516-CA27-4779-B730-6B932E06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Results &amp; Discussion 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FEDA45E-8EF3-4668-AA94-F9748D67B0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433740"/>
              </p:ext>
            </p:extLst>
          </p:nvPr>
        </p:nvGraphicFramePr>
        <p:xfrm>
          <a:off x="457200" y="2409386"/>
          <a:ext cx="8229600" cy="3876098"/>
        </p:xfrm>
        <a:graphic>
          <a:graphicData uri="http://schemas.openxmlformats.org/drawingml/2006/table">
            <a:tbl>
              <a:tblPr firstRow="1" bandRow="1"/>
              <a:tblGrid>
                <a:gridCol w="1645920">
                  <a:extLst>
                    <a:ext uri="{9D8B030D-6E8A-4147-A177-3AD203B41FA5}">
                      <a16:colId xmlns:a16="http://schemas.microsoft.com/office/drawing/2014/main" val="99285351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66526278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951999694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392571449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457099233"/>
                    </a:ext>
                  </a:extLst>
                </a:gridCol>
              </a:tblGrid>
              <a:tr h="3652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Recall 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F1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729896"/>
                  </a:ext>
                </a:extLst>
              </a:tr>
              <a:tr h="6630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0.758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0.751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0.771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0.761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402588"/>
                  </a:ext>
                </a:extLst>
              </a:tr>
              <a:tr h="46186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Naïve Bayes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0.680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0.649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0.782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0.709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049657"/>
                  </a:ext>
                </a:extLst>
              </a:tr>
              <a:tr h="46186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Trees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0.841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0.796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0.917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0.852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861691"/>
                  </a:ext>
                </a:extLst>
              </a:tr>
              <a:tr h="66301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0.992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0.986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0.998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0.992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953225"/>
                  </a:ext>
                </a:extLst>
              </a:tr>
              <a:tr h="36522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AdaBoost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0.989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0.982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0.998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0.990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653694"/>
                  </a:ext>
                </a:extLst>
              </a:tr>
              <a:tr h="36522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SVM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0.951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0.912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0.998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0.953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800869"/>
                  </a:ext>
                </a:extLst>
              </a:tr>
              <a:tr h="36522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KNN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0.894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IN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0.826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kern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0.998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0.904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43742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4B27B-08AB-4C28-9C66-14133245F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28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994407-47DF-433A-BB9D-8C7700137BC6}"/>
              </a:ext>
            </a:extLst>
          </p:cNvPr>
          <p:cNvSpPr txBox="1"/>
          <p:nvPr/>
        </p:nvSpPr>
        <p:spPr>
          <a:xfrm>
            <a:off x="220688" y="1417637"/>
            <a:ext cx="8702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Best performance was obtained in Random Forest Model with PCA and Oversampling with an accuracy of 99.2%, the precision of 98.6%, recall of 99.8% and F1 Score of 99.2% shown Table 4.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8FE84-4942-5E22-37DA-4F4A2A6973D8}"/>
              </a:ext>
            </a:extLst>
          </p:cNvPr>
          <p:cNvSpPr txBox="1"/>
          <p:nvPr/>
        </p:nvSpPr>
        <p:spPr>
          <a:xfrm>
            <a:off x="220688" y="6356350"/>
            <a:ext cx="8466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4 – Oversampling with PCA Results</a:t>
            </a:r>
          </a:p>
        </p:txBody>
      </p:sp>
    </p:spTree>
    <p:extLst>
      <p:ext uri="{BB962C8B-B14F-4D97-AF65-F5344CB8AC3E}">
        <p14:creationId xmlns:p14="http://schemas.microsoft.com/office/powerpoint/2010/main" val="555548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B0E8C-A134-4895-A7E4-2922768B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Results &amp; Discussion 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E7981-9C9F-450B-8250-88C8C5C9A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29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E2E039-BA67-4E25-A26B-89D8BD09488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75" y="2555035"/>
            <a:ext cx="7423796" cy="3610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C05E5A-D534-465A-8229-9E16CE5010D7}"/>
              </a:ext>
            </a:extLst>
          </p:cNvPr>
          <p:cNvSpPr txBox="1"/>
          <p:nvPr/>
        </p:nvSpPr>
        <p:spPr>
          <a:xfrm>
            <a:off x="453161" y="1412036"/>
            <a:ext cx="7931224" cy="1451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observe that the most important features were </a:t>
            </a:r>
            <a:r>
              <a:rPr lang="en-I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MonthlyIncome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followed by </a:t>
            </a:r>
            <a:r>
              <a:rPr lang="en-I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OverTime</a:t>
            </a:r>
            <a:r>
              <a:rPr lang="en-I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Age, while the least important features were Performance Rating, Gender and </a:t>
            </a:r>
            <a:r>
              <a:rPr lang="en-I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BusinessTravel</a:t>
            </a:r>
            <a:r>
              <a:rPr lang="en-IN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shown in Fig. 11.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02321-23CE-6DEB-851B-EE229E14DB8C}"/>
              </a:ext>
            </a:extLst>
          </p:cNvPr>
          <p:cNvSpPr txBox="1"/>
          <p:nvPr/>
        </p:nvSpPr>
        <p:spPr>
          <a:xfrm>
            <a:off x="827584" y="6165304"/>
            <a:ext cx="7632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11 – Feature Importance w.r.t Random Forest Oversampling</a:t>
            </a:r>
          </a:p>
        </p:txBody>
      </p:sp>
    </p:spTree>
    <p:extLst>
      <p:ext uri="{BB962C8B-B14F-4D97-AF65-F5344CB8AC3E}">
        <p14:creationId xmlns:p14="http://schemas.microsoft.com/office/powerpoint/2010/main" val="2232534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latin typeface="Times New Roman" pitchFamily="18" charset="0"/>
                <a:cs typeface="Times New Roman" pitchFamily="18" charset="0"/>
              </a:rPr>
              <a:t>Scope of the Project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GLOBAL:</a:t>
            </a: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Dataset Characteristics: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IBM employee attrition dataset used in the project represents corporate environments found globally, making it suitable for organizations across various countries.</a:t>
            </a: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Universality of the Problem: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Employee attrition is a global issue affecting businesses worldwide, with common factors like job satisfaction, compensation, and work-life balance applicable in many regions.</a:t>
            </a:r>
          </a:p>
          <a:p>
            <a:pPr algn="just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Machine Learning Generalization: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machine learning model developed in this project can be adapted and applied to different global organizations, allowing for broad implementation.</a:t>
            </a:r>
          </a:p>
          <a:p>
            <a:pPr marL="0" indent="0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3</a:t>
            </a:fld>
            <a:endParaRPr lang="ru-RU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C2CD6-6CAA-943E-1475-FAA7CA8F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58284-4707-9DF9-5E91-E53433EB4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30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4E9AA86-C2A4-4D7F-9C83-33B73641C9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9614" y="1070838"/>
            <a:ext cx="8075239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Best Model Performance: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model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PCA and oversampling achieved the highest metrics: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99.2%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Precision: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98.6%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Recall: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99.8%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F1 Score: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99.2%.</a:t>
            </a:r>
          </a:p>
          <a:p>
            <a:pPr marL="457200" marR="0" lvl="1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High-Performing Models: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Tree-based models 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Forest, Decision Trees, AdaBoost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consistently delivered top results, with SVM achieving accuracy and F1 scores above 90%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Impact of PCA and Oversampling: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PCA combined with oversampling improved most models' performance, except for Logistic Regression and Naive Bayes.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491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1292F-5698-48FA-B955-69A84C14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Conclusion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97E82-5488-4A9A-8C45-F0E2F4B93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31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B096256-ABFC-45F9-A953-E2A76F32DE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417637"/>
            <a:ext cx="8229600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Key Influencing Factors: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Monthly Income, Age, Overtime, and Total Working Years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significantly influenced employee attrition, while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had no impact.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5. Data-Driven Insights: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techniques like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oversampling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critical for enhancing model performance and ensuring balanced datasets.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 Comprehensive Model Comparison: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variety of models, including Logistic Regression, Naive Bayes, KNN, and SVM, were evaluated, showcasing diverse approaches to classification with consistent performance improvements through advanced preprocessing techniques.</a:t>
            </a:r>
          </a:p>
        </p:txBody>
      </p:sp>
    </p:spTree>
    <p:extLst>
      <p:ext uri="{BB962C8B-B14F-4D97-AF65-F5344CB8AC3E}">
        <p14:creationId xmlns:p14="http://schemas.microsoft.com/office/powerpoint/2010/main" val="2713830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latin typeface="Times New Roman" pitchFamily="18" charset="0"/>
                <a:cs typeface="Times New Roman" pitchFamily="18" charset="0"/>
              </a:rPr>
              <a:t>References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 J. Smith, The Knowledge Economy and Data: Leveraging Information Technology for Strategic Advantage, Journal of Business Data, vol. 12, no. 3, pp. 45-67, 2022.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 A. Johnson and M. Patel, Big Data Analytics and Decision-Making: A Path to Corporate Success, Business Analytics Journal, vol. 9, no. 2, pp. 23-42, 2021.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 K. Brown, Information Technologies in the Modern Enterprise: A Study of Data's Role in Competitiveness, International Journal of Technology Management, vol. 8, no. 1, pp. 101-120, 2020.</a:t>
            </a:r>
          </a:p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F.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Fallucchi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Coladangelo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Giuliano, and E. W. De Luca, "Predicting Employee Attrition Using Machine Learning Techniques," *Computers*, vol. 9, no. 4, p. 86, 2020. [Online]. Available: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https://doi.org/10.3390/computers9040086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[5] Usha P. M. and N. V. Balaji, "</a:t>
            </a:r>
            <a:r>
              <a:rPr lang="en-IN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Analyzing</a:t>
            </a: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Employee Attrition Using Machine Learning," </a:t>
            </a:r>
            <a:r>
              <a:rPr lang="en-IN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Karpagam</a:t>
            </a: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Journal of Computer Science, vol. 13, pp. 277-282, Sep.-Oct. 2019.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P. K. Jain, M. Jain, and R. Pamula, "Explaining and predicting employees’ attrition: a machine learning approach," SN Applied Sciences, vol. 2, no. 757, pp. 1-12, Mar. 2020,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10.1007/s42452-020-2519-4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R. S. Kamath, S. S.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Jamsandekar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P. G. Naik, "Machine Learning Approach for Employee Attrition Analysis," International Journal of Trend in Scientific Research and Development (IJTSRD), Conference Issue, pp. 62-67, March 2019. Available: https://www.ijtsrd.com/papers/ijtsrd23065.pdf.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32</a:t>
            </a:fld>
            <a:endParaRPr lang="ru-RU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latin typeface="Times New Roman" pitchFamily="18" charset="0"/>
                <a:cs typeface="Times New Roman" pitchFamily="18" charset="0"/>
              </a:rPr>
              <a:t>References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 A. Raza, K. Munir, M. Almutairi, F. Younas, and M. M. S. Fareed, "Predicting employee attrition using machine learning approaches," *Applied Sciences*, vol. 12, no. 13, p.6424, Jun. 2022.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[10.3390/app12136424] (https://doi.org/10.3390/app12136424)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P. N. Gandhi, A.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Jangale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S.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Mhaske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Kadlag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"Employee attrition prediction using machine learning," *Journal of Emerging Technologies and Innovative Research (JETIR)*, vol. 7, no. 9, pp. 1086–1094, Sep. 2020. [Online]. Available: https://www.jetir.org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N.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Mansor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S. Sani, and M.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Aliff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"Machine Learning for Predicting Employee Attrition," *International Journal of Advanced Computer Science and Applications (IJACSA)*, vol. 12, no. 11, pp. 435–445, 2021.</a:t>
            </a:r>
          </a:p>
          <a:p>
            <a:pPr algn="just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H.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Alqahtani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 </a:t>
            </a:r>
            <a:r>
              <a:rPr lang="en-I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Almagrabi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A. Alharbi, "Employee Attrition Prediction Using Machine Learning Models: A Review Paper," *International Journal of Artificial Intelligence and Applications (IJAIA)*, vol. 15, no. 2, pp. 1–25, Mar. 2024. DOI: 10.5121/ijaia.2024.1520223.</a:t>
            </a:r>
          </a:p>
          <a:p>
            <a:pPr algn="just"/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[12]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Rema,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Ruchitha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V.,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Mythri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K., and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Hariprasad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V., "Employee Attrition Prediction Using Stacking and Its Evaluation," *International Research Journal of Engineering and Technology (IRJET)*, vol. 8, no. 8, pp. 764–771, Aug. 2021.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 S. Kaushik, R. Anusha, B. Kavitha, and N. Krishna Priya, "Prediction of Employee Attrition Using Machine Learning," Journal of Engineering Sciences, vol. 11, no. 4, pp. 25-31, Apr. 2020.</a:t>
            </a:r>
          </a:p>
          <a:p>
            <a:pPr marL="0" indent="0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33</a:t>
            </a:fld>
            <a:endParaRPr lang="ru-RU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142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BA449-1A9C-428D-B075-ABAE6D30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8EE10-C22C-43A1-BEAF-BF4763A5E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Focus on HR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of Employee Turnover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of Retention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in HR</a:t>
            </a: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4426D-2216-4803-8EEA-91BDFD8A6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4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80B7F1B0-2659-409F-87A9-3236F260ED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F5C01F-2FDB-43C7-9AF2-07448CA9B9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68959"/>
            <a:ext cx="8229600" cy="32397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0BD469-85D8-478E-BCE0-58B6152974F2}"/>
              </a:ext>
            </a:extLst>
          </p:cNvPr>
          <p:cNvSpPr txBox="1"/>
          <p:nvPr/>
        </p:nvSpPr>
        <p:spPr>
          <a:xfrm>
            <a:off x="2123728" y="6356350"/>
            <a:ext cx="4968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1 - Reasons for Employee Attrition [6]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03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C038D-E26D-4F15-B882-A6293A694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Focus on HR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53E1E-A0AE-4A54-8B3F-192D05461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5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F3161D6-8FA2-4EFE-9E63-21C1F8268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quality and skill of workers are now seen as essential growth factors, providing a competitive edge to organizations. This elevates HR to a strategic level in business management.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 departments are leveraging AI and data analytics to assess employee performance, engagement, and well-being. This helps in proactive decision-making, improving employee satisfaction and organizational health.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E546650-249B-4F39-8FE9-476CEFA9EF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135091"/>
            <a:ext cx="2232248" cy="2232248"/>
          </a:xfrm>
          <a:prstGeom prst="rect">
            <a:avLst/>
          </a:prstGeom>
        </p:spPr>
      </p:pic>
      <p:pic>
        <p:nvPicPr>
          <p:cNvPr id="1026" name="Picture 2" descr="Application Of 2D And 3D Animated Videos – In Human Resource Management. |  Farragut Animated: Creator Of The Best Anime Series.">
            <a:extLst>
              <a:ext uri="{FF2B5EF4-FFF2-40B4-BE49-F238E27FC236}">
                <a16:creationId xmlns:a16="http://schemas.microsoft.com/office/drawing/2014/main" id="{5D07B53D-0538-5F41-069F-BDBA97AE6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974" y="4015280"/>
            <a:ext cx="3816424" cy="247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75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92E6-BFE6-4BE9-B82E-E29AEC90E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of Employee Turnover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E192C-05B0-42D5-B591-385C4B2D0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Replacing an employee is significantly more expensive than retaining existing staff, considering recruitment, training, and the time required for new employees to reach full productivity.</a:t>
            </a: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6728C-EA9F-470C-A9D4-7704AA692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6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B6BAD-21FF-493C-8BC5-F91DC7D1C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780928"/>
            <a:ext cx="7200800" cy="3219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037DAE-0631-4488-9DD4-7F4A7B9AAFCB}"/>
              </a:ext>
            </a:extLst>
          </p:cNvPr>
          <p:cNvSpPr txBox="1"/>
          <p:nvPr/>
        </p:nvSpPr>
        <p:spPr>
          <a:xfrm>
            <a:off x="683568" y="6126162"/>
            <a:ext cx="6809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Table 1 - Factors showing company cost for an Employee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516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8C731-7842-4C6D-945A-774EF411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 of Retention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AB1D8-EFED-4DB1-A7DC-CFD377E02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Keeping permanent employees is a major challenge in today's competitive market, and losing long-term employees affects employer-employee relationships.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Organizational growth is heavily dependent on retaining skilled employees. Frequent turnover negatively impacts morale and organizational stability.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6C863-B138-4C1A-BAF2-02CEE2AE6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7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FAD3D7-D59D-4328-9B64-98886480F9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38577"/>
            <a:ext cx="2674640" cy="2560320"/>
          </a:xfrm>
          <a:prstGeom prst="rect">
            <a:avLst/>
          </a:prstGeom>
        </p:spPr>
      </p:pic>
      <p:pic>
        <p:nvPicPr>
          <p:cNvPr id="8" name="Picture 2" descr="Employee Engagement - Our Solutions - Pulse Motivation">
            <a:extLst>
              <a:ext uri="{FF2B5EF4-FFF2-40B4-BE49-F238E27FC236}">
                <a16:creationId xmlns:a16="http://schemas.microsoft.com/office/drawing/2014/main" id="{DFBF0720-26CB-F562-187D-74E7133C8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573015"/>
            <a:ext cx="5220072" cy="2902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68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3730F-C1C7-4D5F-B384-A3B2D875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in HR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D013E-55C6-4F8F-8A4C-8E84A633E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intelligence, which has proven valuable in sales and marketing, is now becoming important in employee-related HR decisions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AI’s ability to analyze employee behavior, performance, and satisfaction can help predict and reduce employee attrition. This adds a proactive layer to HR’s role in ensuring workforce stability.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62D17-9D8C-4412-A9C3-A07E2AFA9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8</a:t>
            </a:fld>
            <a:endParaRPr lang="ru-RU" altLang="en-US" sz="1200">
              <a:solidFill>
                <a:srgbClr val="89898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F585D-9419-4308-B2B7-2103744EED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59687"/>
            <a:ext cx="3322712" cy="2899097"/>
          </a:xfrm>
          <a:prstGeom prst="rect">
            <a:avLst/>
          </a:prstGeom>
        </p:spPr>
      </p:pic>
      <p:pic>
        <p:nvPicPr>
          <p:cNvPr id="5" name="Picture 2" descr="How to Become Data Scientist: A ...">
            <a:extLst>
              <a:ext uri="{FF2B5EF4-FFF2-40B4-BE49-F238E27FC236}">
                <a16:creationId xmlns:a16="http://schemas.microsoft.com/office/drawing/2014/main" id="{9E0CC83A-1BBE-291D-9482-9B3D6DF92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284984"/>
            <a:ext cx="4536504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641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02DBF-F3B4-4646-9393-F27295E4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7B79923-9CD6-422F-BB38-509BDD3CB7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579577"/>
              </p:ext>
            </p:extLst>
          </p:nvPr>
        </p:nvGraphicFramePr>
        <p:xfrm>
          <a:off x="457200" y="1268760"/>
          <a:ext cx="8229600" cy="5096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56598137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30706805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53527795"/>
                    </a:ext>
                  </a:extLst>
                </a:gridCol>
              </a:tblGrid>
              <a:tr h="41915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Publishing Year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83603"/>
                  </a:ext>
                </a:extLst>
              </a:tr>
              <a:tr h="94899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Predicting Employee Attrition Using Machine Learning Techniques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F. Fallucchi, M. Coladangelo, R. Giuliano, and E. W. De Luca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273756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Analyzing Employee Attrition Using Machine Learning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Usha P. M. and N. V. Balaji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2019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486593"/>
                  </a:ext>
                </a:extLst>
              </a:tr>
              <a:tr h="80819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Explaining and Predicting Employee’s Attrition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P. K. Jain, M. Jain, and R. Pamula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934736"/>
                  </a:ext>
                </a:extLst>
              </a:tr>
              <a:tr h="920002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Approach for Employee Attrition Analysis 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Dr.</a:t>
                      </a: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R. S. Kamath, </a:t>
                      </a:r>
                      <a:r>
                        <a:rPr lang="en-IN" sz="18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Dr.</a:t>
                      </a: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S. S. </a:t>
                      </a:r>
                      <a:r>
                        <a:rPr lang="en-IN" sz="18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Jamsandekar</a:t>
                      </a: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N" sz="18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Dr.</a:t>
                      </a: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P. G. Naik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738416"/>
                  </a:ext>
                </a:extLst>
              </a:tr>
              <a:tr h="106401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Predicting Employee Attrition using Machine Learning Approaches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A. Raza, K. Munir, M. Almutairi, F. Younas, and M. M. S. Fareed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65707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4344A-1EB1-4C53-AFE7-0820A71AA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 algn="r" eaLnBrk="1" latinLnBrk="1" hangingPunct="1"/>
            <a:fld id="{566ABCEB-ACFC-4714-9973-3DA970169C29}" type="slidenum">
              <a:rPr lang="ru-RU" altLang="en-US" sz="1200" smtClean="0">
                <a:solidFill>
                  <a:srgbClr val="898989"/>
                </a:solidFill>
              </a:rPr>
              <a:pPr lvl="0" algn="r" eaLnBrk="1" latinLnBrk="1" hangingPunct="1"/>
              <a:t>9</a:t>
            </a:fld>
            <a:endParaRPr lang="ru-RU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355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Default Color Scheme">
      <a:dk1>
        <a:srgbClr val="000000"/>
      </a:dk1>
      <a:lt1>
        <a:srgbClr val="FFFFFF"/>
      </a:lt1>
      <a:dk2>
        <a:srgbClr val="EEECE1"/>
      </a:dk2>
      <a:lt2>
        <a:srgbClr val="1F497D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Color Scheme 1">
        <a:dk1>
          <a:srgbClr val="000000"/>
        </a:dk1>
        <a:lt1>
          <a:srgbClr val="FFFFFF"/>
        </a:lt1>
        <a:dk2>
          <a:srgbClr val="EEECE1"/>
        </a:dk2>
        <a:lt2>
          <a:srgbClr val="1F497D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Networking Newsletter by Slidesgo</Template>
  <TotalTime>5416</TotalTime>
  <Words>3676</Words>
  <Application>Microsoft Office PowerPoint</Application>
  <PresentationFormat>On-screen Show (4:3)</PresentationFormat>
  <Paragraphs>438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Source Sans 3</vt:lpstr>
      <vt:lpstr>Times New Roman</vt:lpstr>
      <vt:lpstr>Office 主题</vt:lpstr>
      <vt:lpstr>EMPLOYEE LAYOFF PREDICTION</vt:lpstr>
      <vt:lpstr>Introduction</vt:lpstr>
      <vt:lpstr>Scope of the Project</vt:lpstr>
      <vt:lpstr>Problem Statement</vt:lpstr>
      <vt:lpstr>Increased Focus on HR</vt:lpstr>
      <vt:lpstr>Cost of Employee Turnover</vt:lpstr>
      <vt:lpstr>Challenge of Retention</vt:lpstr>
      <vt:lpstr>Artificial Intelligence in HR</vt:lpstr>
      <vt:lpstr>Literature Survey</vt:lpstr>
      <vt:lpstr>Literature Survey</vt:lpstr>
      <vt:lpstr>Predicting Employee Attrition Using Machine Learning Techniques</vt:lpstr>
      <vt:lpstr>Analyzing Employee Attrition Using Machine Learning</vt:lpstr>
      <vt:lpstr>Explaining and Predicting Employee’s Attrition</vt:lpstr>
      <vt:lpstr>Machine Learning Approach for Employee Attrition Analysis </vt:lpstr>
      <vt:lpstr>Predicting Employee Attrition using Machine Learning Approaches</vt:lpstr>
      <vt:lpstr>Employee Attrition Prediction using Machine Learning</vt:lpstr>
      <vt:lpstr>Machine Learning for Predicting Employee Attrition</vt:lpstr>
      <vt:lpstr>Employee Attrition Prediction Using Machine Learning Models</vt:lpstr>
      <vt:lpstr>Employee Attrition Prediction Using Stacking and Its Evaluation</vt:lpstr>
      <vt:lpstr>Prediction of Employee Attrition Using Machine Learning</vt:lpstr>
      <vt:lpstr>Research Gap</vt:lpstr>
      <vt:lpstr>Methodology</vt:lpstr>
      <vt:lpstr>Implementation</vt:lpstr>
      <vt:lpstr>PowerPoint Presentation</vt:lpstr>
      <vt:lpstr>PowerPoint Presentation</vt:lpstr>
      <vt:lpstr>Results &amp; Discussion (Mid Term)</vt:lpstr>
      <vt:lpstr>Results &amp; Discussion </vt:lpstr>
      <vt:lpstr>Results &amp; Discussion </vt:lpstr>
      <vt:lpstr>Results &amp; Discussion </vt:lpstr>
      <vt:lpstr>Conclusion</vt:lpstr>
      <vt:lpstr>Conclusion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Bhartendu Chaturvedi</dc:creator>
  <cp:lastModifiedBy>Pragy Upadhyay</cp:lastModifiedBy>
  <cp:revision>100</cp:revision>
  <dcterms:created xsi:type="dcterms:W3CDTF">1969-12-31T18:30:00Z</dcterms:created>
  <dcterms:modified xsi:type="dcterms:W3CDTF">2025-04-11T16:52:43Z</dcterms:modified>
</cp:coreProperties>
</file>